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8" r:id="rId11"/>
  </p:sldIdLst>
  <p:sldSz cx="9144000" cy="6858000" type="screen4x3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671" autoAdjust="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ndertitel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nl-NL" smtClean="0"/>
              <a:t>Klik om de ondertitelstijl van het model te bewerken</a:t>
            </a:r>
            <a:endParaRPr kumimoji="0" lang="en-US"/>
          </a:p>
        </p:txBody>
      </p:sp>
      <p:sp>
        <p:nvSpPr>
          <p:cNvPr id="28" name="Tijdelijke aanduiding voor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17" name="Tijdelijke aanduiding voor voettekst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Rechte verbindingslijn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hoe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Tijdelijke aanduiding voor dianumm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Tijdelijke aanduiding voor inhoud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13" name="Rechthoe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hthoe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8" name="Rechte verbindingslijn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8" name="Rechte verbindingslijn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Tijdelijke aanduiding voor inhoud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12" name="Tijdelijke aanduiding voor inhoud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hte verbindingslijn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hthoe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hthoe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hthoe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hthoe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hthoe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nl-BE"/>
          </a:p>
        </p:txBody>
      </p:sp>
      <p:sp>
        <p:nvSpPr>
          <p:cNvPr id="15" name="Rechte verbindingslijn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Tijdelijke aanduiding voor inhoud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26" name="Tijdelijke aanduiding voor inhoud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25" name="Ova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23" name="Titel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hoe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hthoe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hthoe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hthoe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Rechte verbindingslijn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Tijdelijke aanduiding voor inhoud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10" name="Ova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21" name="Rechthoe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nl-B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hte verbindingslijn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hthoe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hthoe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nl-NL" smtClean="0"/>
              <a:t>Klik op het pictogram als u een afbeelding wilt toevoegen</a:t>
            </a:r>
            <a:endParaRPr kumimoji="0" lang="en-US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nl-NL" smtClean="0"/>
              <a:t>Klik om de modelstijlen te bewerken</a:t>
            </a:r>
          </a:p>
        </p:txBody>
      </p:sp>
      <p:sp>
        <p:nvSpPr>
          <p:cNvPr id="22" name="Rechthoe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hoe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hthoe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hthoe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hthoe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Rechte verbindingslijn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nl-NL" smtClean="0"/>
              <a:t>Klik om de modelstijlen te bewerken</a:t>
            </a:r>
          </a:p>
          <a:p>
            <a:pPr lvl="1" eaLnBrk="1" latinLnBrk="0" hangingPunct="1"/>
            <a:r>
              <a:rPr lang="nl-NL" smtClean="0"/>
              <a:t>Tweede niveau</a:t>
            </a:r>
          </a:p>
          <a:p>
            <a:pPr lvl="2" eaLnBrk="1" latinLnBrk="0" hangingPunct="1"/>
            <a:r>
              <a:rPr lang="nl-NL" smtClean="0"/>
              <a:t>Derde niveau</a:t>
            </a:r>
          </a:p>
          <a:p>
            <a:pPr lvl="3" eaLnBrk="1" latinLnBrk="0" hangingPunct="1"/>
            <a:r>
              <a:rPr lang="nl-NL" smtClean="0"/>
              <a:t>Vierde niveau</a:t>
            </a:r>
          </a:p>
          <a:p>
            <a:pPr lvl="4" eaLnBrk="1" latinLnBrk="0" hangingPunct="1"/>
            <a:r>
              <a:rPr lang="nl-NL" smtClean="0"/>
              <a:t>Vijfde niveau</a:t>
            </a:r>
            <a:endParaRPr kumimoji="0" lang="en-US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hthoe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hthoe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hthoe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hthoe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hthoe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Tijdelijke aanduiding voor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AE44CD7A-ADAB-4131-84B5-A26FAD143CC7}" type="datetimeFigureOut">
              <a:rPr lang="nl-BE" smtClean="0"/>
              <a:t>23/05/2016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nl-BE"/>
          </a:p>
        </p:txBody>
      </p:sp>
      <p:sp>
        <p:nvSpPr>
          <p:cNvPr id="8" name="Rechthoe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Rechte verbindingslijn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Tijdelijke aanduiding voor dianumm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A07B429-B1A3-4DD9-932B-F82BD43D1A9F}" type="slidenum">
              <a:rPr lang="nl-BE" smtClean="0"/>
              <a:t>‹nr.›</a:t>
            </a:fld>
            <a:endParaRPr lang="nl-BE"/>
          </a:p>
        </p:txBody>
      </p:sp>
      <p:sp>
        <p:nvSpPr>
          <p:cNvPr id="22" name="Tijdelijke aanduiding voor titel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nl-NL" smtClean="0"/>
              <a:t>Klik om de stijl te bewerken</a:t>
            </a:r>
            <a:endParaRPr kumimoji="0" lang="en-US"/>
          </a:p>
        </p:txBody>
      </p:sp>
      <p:sp>
        <p:nvSpPr>
          <p:cNvPr id="13" name="Tijdelijke aanduiding voor teks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nl-NL" smtClean="0"/>
              <a:t>Klik om de modelstijlen te bewerken</a:t>
            </a:r>
          </a:p>
          <a:p>
            <a:pPr lvl="1" eaLnBrk="1" latinLnBrk="0" hangingPunct="1"/>
            <a:r>
              <a:rPr kumimoji="0" lang="nl-NL" smtClean="0"/>
              <a:t>Tweede niveau</a:t>
            </a:r>
          </a:p>
          <a:p>
            <a:pPr lvl="2" eaLnBrk="1" latinLnBrk="0" hangingPunct="1"/>
            <a:r>
              <a:rPr kumimoji="0" lang="nl-NL" smtClean="0"/>
              <a:t>Derde niveau</a:t>
            </a:r>
          </a:p>
          <a:p>
            <a:pPr lvl="3" eaLnBrk="1" latinLnBrk="0" hangingPunct="1"/>
            <a:r>
              <a:rPr kumimoji="0" lang="nl-NL" smtClean="0"/>
              <a:t>Vierde niveau</a:t>
            </a:r>
          </a:p>
          <a:p>
            <a:pPr lvl="4" eaLnBrk="1" latinLnBrk="0" hangingPunct="1"/>
            <a:r>
              <a:rPr kumimoji="0" lang="nl-NL" smtClean="0"/>
              <a:t>Vijfde niveau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spellenclub13@telenet.be" TargetMode="External"/><Relationship Id="rId2" Type="http://schemas.openxmlformats.org/officeDocument/2006/relationships/hyperlink" Target="mailto:fabrice.vandenbogaerde@telenet.b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90894" y="2564904"/>
            <a:ext cx="5112568" cy="792088"/>
          </a:xfrm>
        </p:spPr>
        <p:txBody>
          <a:bodyPr>
            <a:noAutofit/>
          </a:bodyPr>
          <a:lstStyle/>
          <a:p>
            <a:r>
              <a:rPr lang="nl-BE" sz="4400" dirty="0" err="1" smtClean="0"/>
              <a:t>interaction</a:t>
            </a:r>
            <a:endParaRPr lang="nl-BE" sz="4400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79512" y="548680"/>
            <a:ext cx="8784976" cy="648072"/>
          </a:xfrm>
        </p:spPr>
        <p:txBody>
          <a:bodyPr>
            <a:normAutofit fontScale="90000"/>
          </a:bodyPr>
          <a:lstStyle/>
          <a:p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Papa Paolo</a:t>
            </a:r>
            <a:endParaRPr lang="nl-B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kstvak 4"/>
          <p:cNvSpPr txBox="1"/>
          <p:nvPr/>
        </p:nvSpPr>
        <p:spPr>
          <a:xfrm rot="19756928">
            <a:off x="400138" y="4028752"/>
            <a:ext cx="20746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b="1" dirty="0" smtClean="0">
                <a:solidFill>
                  <a:schemeClr val="tx2">
                    <a:lumMod val="50000"/>
                  </a:schemeClr>
                </a:solidFill>
              </a:rPr>
              <a:t>Little </a:t>
            </a:r>
            <a:r>
              <a:rPr lang="nl-BE" b="1" dirty="0" err="1" smtClean="0">
                <a:solidFill>
                  <a:schemeClr val="tx2">
                    <a:lumMod val="50000"/>
                  </a:schemeClr>
                </a:solidFill>
              </a:rPr>
              <a:t>downtime</a:t>
            </a:r>
            <a:endParaRPr lang="nl-BE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 rot="21037586">
            <a:off x="743896" y="5553979"/>
            <a:ext cx="683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400" b="1" dirty="0" smtClean="0">
                <a:solidFill>
                  <a:schemeClr val="bg2">
                    <a:lumMod val="10000"/>
                  </a:schemeClr>
                </a:solidFill>
              </a:rPr>
              <a:t>60’</a:t>
            </a:r>
            <a:endParaRPr lang="nl-BE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4144961" y="5886564"/>
            <a:ext cx="47051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000" b="1" i="1" dirty="0" smtClean="0">
                <a:solidFill>
                  <a:schemeClr val="bg2">
                    <a:lumMod val="50000"/>
                  </a:schemeClr>
                </a:solidFill>
              </a:rPr>
              <a:t>Easy </a:t>
            </a:r>
            <a:r>
              <a:rPr lang="nl-BE" sz="2000" b="1" i="1" dirty="0" err="1" smtClean="0">
                <a:solidFill>
                  <a:schemeClr val="bg2">
                    <a:lumMod val="50000"/>
                  </a:schemeClr>
                </a:solidFill>
              </a:rPr>
              <a:t>to</a:t>
            </a:r>
            <a:r>
              <a:rPr lang="nl-BE" sz="2000" b="1" i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nl-BE" sz="2000" b="1" i="1" dirty="0" err="1" smtClean="0">
                <a:solidFill>
                  <a:schemeClr val="bg2">
                    <a:lumMod val="50000"/>
                  </a:schemeClr>
                </a:solidFill>
              </a:rPr>
              <a:t>learn</a:t>
            </a:r>
            <a:r>
              <a:rPr lang="nl-BE" sz="2000" b="1" i="1" dirty="0" smtClean="0">
                <a:solidFill>
                  <a:schemeClr val="bg2">
                    <a:lumMod val="50000"/>
                  </a:schemeClr>
                </a:solidFill>
              </a:rPr>
              <a:t>, </a:t>
            </a:r>
            <a:r>
              <a:rPr lang="nl-BE" sz="2000" b="1" i="1" dirty="0" err="1" smtClean="0">
                <a:solidFill>
                  <a:schemeClr val="bg2">
                    <a:lumMod val="50000"/>
                  </a:schemeClr>
                </a:solidFill>
              </a:rPr>
              <a:t>lots</a:t>
            </a:r>
            <a:r>
              <a:rPr lang="nl-BE" sz="2000" b="1" i="1" dirty="0" smtClean="0">
                <a:solidFill>
                  <a:schemeClr val="bg2">
                    <a:lumMod val="50000"/>
                  </a:schemeClr>
                </a:solidFill>
              </a:rPr>
              <a:t> of </a:t>
            </a:r>
            <a:r>
              <a:rPr lang="nl-BE" sz="2000" b="1" i="1" dirty="0" err="1" smtClean="0">
                <a:solidFill>
                  <a:schemeClr val="bg2">
                    <a:lumMod val="50000"/>
                  </a:schemeClr>
                </a:solidFill>
              </a:rPr>
              <a:t>possibilities</a:t>
            </a:r>
            <a:r>
              <a:rPr lang="nl-BE" sz="2000" b="1" i="1" dirty="0" smtClean="0">
                <a:solidFill>
                  <a:schemeClr val="bg2">
                    <a:lumMod val="50000"/>
                  </a:schemeClr>
                </a:solidFill>
              </a:rPr>
              <a:t>.</a:t>
            </a:r>
            <a:endParaRPr lang="nl-BE" sz="2000" b="1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2930828" y="3491633"/>
            <a:ext cx="38956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5400" dirty="0" smtClean="0">
                <a:solidFill>
                  <a:schemeClr val="bg2">
                    <a:lumMod val="50000"/>
                  </a:schemeClr>
                </a:solidFill>
              </a:rPr>
              <a:t>2 - 4 </a:t>
            </a:r>
            <a:r>
              <a:rPr lang="nl-BE" sz="5400" dirty="0" err="1" smtClean="0">
                <a:solidFill>
                  <a:schemeClr val="bg2">
                    <a:lumMod val="50000"/>
                  </a:schemeClr>
                </a:solidFill>
              </a:rPr>
              <a:t>players</a:t>
            </a:r>
            <a:endParaRPr lang="nl-BE" sz="5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Tekstvak 3"/>
          <p:cNvSpPr txBox="1"/>
          <p:nvPr/>
        </p:nvSpPr>
        <p:spPr>
          <a:xfrm>
            <a:off x="1285845" y="4390694"/>
            <a:ext cx="52116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sz="2800" b="1" dirty="0" err="1" smtClean="0">
                <a:solidFill>
                  <a:schemeClr val="tx2">
                    <a:lumMod val="75000"/>
                  </a:schemeClr>
                </a:solidFill>
              </a:rPr>
              <a:t>Very</a:t>
            </a:r>
            <a:r>
              <a:rPr lang="nl-BE" sz="2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nl-BE" sz="2800" b="1" dirty="0" err="1" smtClean="0">
                <a:solidFill>
                  <a:schemeClr val="tx2">
                    <a:lumMod val="75000"/>
                  </a:schemeClr>
                </a:solidFill>
              </a:rPr>
              <a:t>enthusiastic</a:t>
            </a:r>
            <a:r>
              <a:rPr lang="nl-BE" sz="28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nl-BE" sz="2800" b="1" dirty="0" err="1" smtClean="0">
                <a:solidFill>
                  <a:schemeClr val="tx2">
                    <a:lumMod val="75000"/>
                  </a:schemeClr>
                </a:solidFill>
              </a:rPr>
              <a:t>reactions</a:t>
            </a:r>
            <a:endParaRPr lang="nl-BE" sz="28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kstvak 8"/>
          <p:cNvSpPr txBox="1"/>
          <p:nvPr/>
        </p:nvSpPr>
        <p:spPr>
          <a:xfrm>
            <a:off x="5148064" y="3244408"/>
            <a:ext cx="3366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BE" dirty="0" smtClean="0">
                <a:solidFill>
                  <a:schemeClr val="tx2">
                    <a:lumMod val="75000"/>
                  </a:schemeClr>
                </a:solidFill>
              </a:rPr>
              <a:t>Has been </a:t>
            </a:r>
            <a:r>
              <a:rPr lang="nl-BE" dirty="0" err="1" smtClean="0">
                <a:solidFill>
                  <a:schemeClr val="tx2">
                    <a:lumMod val="75000"/>
                  </a:schemeClr>
                </a:solidFill>
              </a:rPr>
              <a:t>playtested</a:t>
            </a:r>
            <a:r>
              <a:rPr lang="nl-BE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nl-BE" dirty="0" err="1" smtClean="0">
                <a:solidFill>
                  <a:schemeClr val="tx2">
                    <a:lumMod val="75000"/>
                  </a:schemeClr>
                </a:solidFill>
              </a:rPr>
              <a:t>for</a:t>
            </a:r>
            <a:r>
              <a:rPr lang="nl-BE" dirty="0" smtClean="0">
                <a:solidFill>
                  <a:schemeClr val="tx2">
                    <a:lumMod val="75000"/>
                  </a:schemeClr>
                </a:solidFill>
              </a:rPr>
              <a:t> 2 </a:t>
            </a:r>
            <a:r>
              <a:rPr lang="nl-BE" dirty="0" err="1" smtClean="0">
                <a:solidFill>
                  <a:schemeClr val="tx2">
                    <a:lumMod val="75000"/>
                  </a:schemeClr>
                </a:solidFill>
              </a:rPr>
              <a:t>years</a:t>
            </a:r>
            <a:endParaRPr lang="nl-BE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1424895" y="1196752"/>
            <a:ext cx="649248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nl-BE" sz="2000" b="1" dirty="0" smtClean="0">
                <a:solidFill>
                  <a:schemeClr val="tx2">
                    <a:lumMod val="75000"/>
                  </a:schemeClr>
                </a:solidFill>
              </a:rPr>
              <a:t>A </a:t>
            </a:r>
            <a:r>
              <a:rPr lang="nl-BE" sz="2000" b="1" dirty="0" err="1" smtClean="0">
                <a:solidFill>
                  <a:schemeClr val="tx2">
                    <a:lumMod val="75000"/>
                  </a:schemeClr>
                </a:solidFill>
              </a:rPr>
              <a:t>worker</a:t>
            </a:r>
            <a:r>
              <a:rPr lang="nl-BE" sz="2000" b="1" dirty="0" smtClean="0">
                <a:solidFill>
                  <a:schemeClr val="tx2">
                    <a:lumMod val="75000"/>
                  </a:schemeClr>
                </a:solidFill>
              </a:rPr>
              <a:t> placement </a:t>
            </a:r>
            <a:r>
              <a:rPr lang="nl-BE" sz="2000" b="1" dirty="0" err="1" smtClean="0">
                <a:solidFill>
                  <a:schemeClr val="tx2">
                    <a:lumMod val="75000"/>
                  </a:schemeClr>
                </a:solidFill>
              </a:rPr>
              <a:t>driven</a:t>
            </a:r>
            <a:r>
              <a:rPr lang="nl-BE" sz="2000" b="1" dirty="0" smtClean="0">
                <a:solidFill>
                  <a:schemeClr val="tx2">
                    <a:lumMod val="75000"/>
                  </a:schemeClr>
                </a:solidFill>
              </a:rPr>
              <a:t> game </a:t>
            </a:r>
            <a:r>
              <a:rPr lang="nl-BE" sz="2000" b="1" dirty="0" err="1" smtClean="0">
                <a:solidFill>
                  <a:schemeClr val="tx2">
                    <a:lumMod val="75000"/>
                  </a:schemeClr>
                </a:solidFill>
              </a:rPr>
              <a:t>with</a:t>
            </a:r>
            <a:r>
              <a:rPr lang="nl-BE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nl-BE" sz="2000" b="1" dirty="0" err="1" smtClean="0">
                <a:solidFill>
                  <a:schemeClr val="tx2">
                    <a:lumMod val="75000"/>
                  </a:schemeClr>
                </a:solidFill>
              </a:rPr>
              <a:t>tile</a:t>
            </a:r>
            <a:endParaRPr lang="nl-BE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r>
              <a:rPr lang="nl-BE" sz="2000" b="1" dirty="0" err="1" smtClean="0">
                <a:solidFill>
                  <a:schemeClr val="tx2">
                    <a:lumMod val="75000"/>
                  </a:schemeClr>
                </a:solidFill>
              </a:rPr>
              <a:t>Lying</a:t>
            </a:r>
            <a:r>
              <a:rPr lang="nl-BE" sz="20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nl-BE" sz="2000" b="1" dirty="0" err="1" smtClean="0">
                <a:solidFill>
                  <a:schemeClr val="tx2">
                    <a:lumMod val="75000"/>
                  </a:schemeClr>
                </a:solidFill>
              </a:rPr>
              <a:t>bidding</a:t>
            </a:r>
            <a:r>
              <a:rPr lang="nl-BE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nl-BE" sz="2000" b="1" dirty="0" err="1" smtClean="0">
                <a:solidFill>
                  <a:schemeClr val="tx2">
                    <a:lumMod val="75000"/>
                  </a:schemeClr>
                </a:solidFill>
              </a:rPr>
              <a:t>and</a:t>
            </a:r>
            <a:r>
              <a:rPr lang="nl-BE" sz="2000" b="1" dirty="0" smtClean="0">
                <a:solidFill>
                  <a:schemeClr val="tx2">
                    <a:lumMod val="75000"/>
                  </a:schemeClr>
                </a:solidFill>
              </a:rPr>
              <a:t> engine building </a:t>
            </a:r>
            <a:r>
              <a:rPr lang="nl-BE" sz="2000" b="1" dirty="0" err="1" smtClean="0">
                <a:solidFill>
                  <a:schemeClr val="tx2">
                    <a:lumMod val="75000"/>
                  </a:schemeClr>
                </a:solidFill>
              </a:rPr>
              <a:t>mechanisms</a:t>
            </a:r>
            <a:endParaRPr lang="nl-BE" sz="20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62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1080120"/>
          </a:xfrm>
        </p:spPr>
        <p:txBody>
          <a:bodyPr>
            <a:noAutofit/>
          </a:bodyPr>
          <a:lstStyle/>
          <a:p>
            <a:r>
              <a:rPr lang="nl-BE" sz="4400" b="1" dirty="0" smtClean="0">
                <a:solidFill>
                  <a:schemeClr val="accent5">
                    <a:lumMod val="50000"/>
                  </a:schemeClr>
                </a:solidFill>
              </a:rPr>
              <a:t>Goal?</a:t>
            </a:r>
            <a:endParaRPr lang="nl-BE" sz="44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Rechthoek 2"/>
          <p:cNvSpPr/>
          <p:nvPr/>
        </p:nvSpPr>
        <p:spPr>
          <a:xfrm>
            <a:off x="179512" y="1412776"/>
            <a:ext cx="885698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nl-NL" dirty="0"/>
          </a:p>
          <a:p>
            <a:r>
              <a:rPr lang="en-US" dirty="0" smtClean="0"/>
              <a:t>Deliver as many pizza’s as possible!</a:t>
            </a:r>
          </a:p>
          <a:p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Expand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Find sponsors &amp; ingredients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Deliver pizza’s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01278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Setup?</a:t>
            </a:r>
            <a:endParaRPr lang="nl-BE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ELROHIR\Desktop\Eigen spellen\Afgeschreven\Papapedroversies\Papa Paolo\spelregels en voorstelling\spelbord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85344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1637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Playing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a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round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? (4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phases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)</a:t>
            </a:r>
            <a:endParaRPr lang="nl-B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In turn order: put a </a:t>
            </a:r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worker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 on 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the gameboard and </a:t>
            </a:r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execute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 1 action.</a:t>
            </a:r>
          </a:p>
          <a:p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Receive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bribes</a:t>
            </a:r>
            <a:endParaRPr lang="nl-BE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Invest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 &amp; </a:t>
            </a:r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deliver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 pizza’s.</a:t>
            </a:r>
            <a:endParaRPr lang="nl-BE" dirty="0" smtClean="0">
              <a:solidFill>
                <a:schemeClr val="bg2">
                  <a:lumMod val="25000"/>
                </a:schemeClr>
              </a:solidFill>
            </a:endParaRPr>
          </a:p>
          <a:p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Clean up en </a:t>
            </a:r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preparation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for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 the next </a:t>
            </a:r>
            <a:r>
              <a:rPr lang="nl-BE" dirty="0" err="1" smtClean="0">
                <a:solidFill>
                  <a:schemeClr val="bg2">
                    <a:lumMod val="25000"/>
                  </a:schemeClr>
                </a:solidFill>
              </a:rPr>
              <a:t>round</a:t>
            </a:r>
            <a:r>
              <a:rPr lang="nl-BE" dirty="0" smtClean="0">
                <a:solidFill>
                  <a:schemeClr val="bg2">
                    <a:lumMod val="2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0745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Phase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1: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place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workers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on 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the gameboard and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execute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actions.</a:t>
            </a:r>
            <a:endParaRPr lang="nl-B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251520" y="1412776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In turn </a:t>
            </a:r>
            <a:r>
              <a:rPr lang="en-US" dirty="0" smtClean="0"/>
              <a:t>order: replace </a:t>
            </a:r>
            <a:r>
              <a:rPr lang="en-US" dirty="0"/>
              <a:t>one project from the </a:t>
            </a:r>
            <a:r>
              <a:rPr lang="en-US" dirty="0" err="1"/>
              <a:t>gameboard</a:t>
            </a:r>
            <a:r>
              <a:rPr lang="en-US" dirty="0"/>
              <a:t> </a:t>
            </a:r>
            <a:r>
              <a:rPr lang="en-US" dirty="0" smtClean="0"/>
              <a:t>with a </a:t>
            </a:r>
            <a:r>
              <a:rPr lang="en-US" dirty="0" smtClean="0"/>
              <a:t>worker.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Then choose </a:t>
            </a:r>
            <a:r>
              <a:rPr lang="en-US" dirty="0"/>
              <a:t>either:</a:t>
            </a:r>
          </a:p>
          <a:p>
            <a:r>
              <a:rPr lang="en-US" b="1" dirty="0"/>
              <a:t>to build the project (=district) in </a:t>
            </a:r>
            <a:r>
              <a:rPr lang="en-US" b="1" dirty="0" smtClean="0"/>
              <a:t>your </a:t>
            </a:r>
            <a:r>
              <a:rPr lang="en-US" b="1" dirty="0"/>
              <a:t>city </a:t>
            </a:r>
            <a:endParaRPr lang="en-US" dirty="0"/>
          </a:p>
          <a:p>
            <a:r>
              <a:rPr lang="nl-NL" dirty="0"/>
              <a:t>or</a:t>
            </a:r>
          </a:p>
          <a:p>
            <a:r>
              <a:rPr lang="en-US" b="1" dirty="0"/>
              <a:t>to discard the project </a:t>
            </a:r>
            <a:r>
              <a:rPr lang="en-US" b="1" dirty="0" smtClean="0"/>
              <a:t>and </a:t>
            </a:r>
            <a:r>
              <a:rPr lang="en-US" b="1" dirty="0"/>
              <a:t>execute a special action</a:t>
            </a:r>
            <a:endParaRPr lang="nl-NL" dirty="0"/>
          </a:p>
        </p:txBody>
      </p:sp>
      <p:sp>
        <p:nvSpPr>
          <p:cNvPr id="7" name="Rechthoek 6"/>
          <p:cNvSpPr/>
          <p:nvPr/>
        </p:nvSpPr>
        <p:spPr>
          <a:xfrm>
            <a:off x="899592" y="4725144"/>
            <a:ext cx="4572000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i="1" dirty="0"/>
              <a:t>Ex: the yellow player chooses a project and puts his </a:t>
            </a:r>
            <a:r>
              <a:rPr lang="en-US" i="1" dirty="0" smtClean="0"/>
              <a:t>worker on </a:t>
            </a:r>
            <a:r>
              <a:rPr lang="en-US" i="1" dirty="0"/>
              <a:t>the </a:t>
            </a:r>
            <a:r>
              <a:rPr lang="en-US" i="1" dirty="0" err="1"/>
              <a:t>gameboard</a:t>
            </a:r>
            <a:r>
              <a:rPr lang="en-US" i="1" dirty="0"/>
              <a:t>. Now he can build the project or discard the </a:t>
            </a:r>
            <a:r>
              <a:rPr lang="en-US" i="1" dirty="0" smtClean="0"/>
              <a:t>chosen </a:t>
            </a:r>
            <a:r>
              <a:rPr lang="en-US" i="1" dirty="0"/>
              <a:t>project to execute the blue or yellow special action.</a:t>
            </a:r>
            <a:endParaRPr lang="nl-NL" dirty="0"/>
          </a:p>
        </p:txBody>
      </p:sp>
      <p:pic>
        <p:nvPicPr>
          <p:cNvPr id="2050" name="Picture 2" descr="C:\Users\ELROHIR\Desktop\Eigen spellen\Afgeschreven\Papapedroversies\Papa Paolo\spelregels en voorstelling\2voorbeeldactiemogelijkhed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7358" y="980728"/>
            <a:ext cx="3215529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720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Special actions?</a:t>
            </a:r>
            <a:endParaRPr lang="nl-B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Rechthoek 2"/>
          <p:cNvSpPr/>
          <p:nvPr/>
        </p:nvSpPr>
        <p:spPr>
          <a:xfrm>
            <a:off x="318744" y="2514193"/>
            <a:ext cx="8434505" cy="116955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nl-NL" sz="1400" i="1" dirty="0"/>
              <a:t>Ex:</a:t>
            </a:r>
            <a:endParaRPr lang="nl-NL" sz="1400" dirty="0"/>
          </a:p>
          <a:p>
            <a:r>
              <a:rPr lang="en-US" sz="1400" b="1" i="1" dirty="0" smtClean="0"/>
              <a:t>Bake pizza’s (blue</a:t>
            </a:r>
            <a:r>
              <a:rPr lang="en-US" sz="1400" b="1" i="1" dirty="0" smtClean="0"/>
              <a:t>)</a:t>
            </a:r>
            <a:r>
              <a:rPr lang="en-US" sz="1400" i="1" dirty="0" smtClean="0"/>
              <a:t>: </a:t>
            </a:r>
            <a:r>
              <a:rPr lang="en-US" sz="1400" i="1" dirty="0"/>
              <a:t>blue pays 3 to </a:t>
            </a:r>
            <a:r>
              <a:rPr lang="en-US" sz="1400" i="1" dirty="0" smtClean="0"/>
              <a:t>bake </a:t>
            </a:r>
            <a:r>
              <a:rPr lang="en-US" sz="1400" i="1" dirty="0"/>
              <a:t>2 </a:t>
            </a:r>
            <a:r>
              <a:rPr lang="en-US" sz="1400" i="1" dirty="0" smtClean="0"/>
              <a:t>pizza’s (2+0</a:t>
            </a:r>
            <a:r>
              <a:rPr lang="en-US" sz="1400" i="1" dirty="0"/>
              <a:t>). Red pays 3 to </a:t>
            </a:r>
            <a:r>
              <a:rPr lang="en-US" sz="1400" i="1" dirty="0" smtClean="0"/>
              <a:t>bake </a:t>
            </a:r>
            <a:r>
              <a:rPr lang="en-US" sz="1400" i="1" dirty="0" smtClean="0"/>
              <a:t>4 (2+2)</a:t>
            </a:r>
          </a:p>
          <a:p>
            <a:r>
              <a:rPr lang="en-US" sz="1400" b="1" i="1" dirty="0"/>
              <a:t>Special </a:t>
            </a:r>
            <a:r>
              <a:rPr lang="en-US" sz="1400" b="1" i="1" dirty="0" smtClean="0"/>
              <a:t>delivery (red)</a:t>
            </a:r>
            <a:r>
              <a:rPr lang="en-US" sz="1400" i="1" dirty="0" smtClean="0"/>
              <a:t>: </a:t>
            </a:r>
            <a:r>
              <a:rPr lang="en-US" sz="1400" i="1" dirty="0"/>
              <a:t>blue can make one special delivery, red 2. </a:t>
            </a:r>
            <a:r>
              <a:rPr lang="en-US" sz="1400" i="1" dirty="0" smtClean="0"/>
              <a:t/>
            </a:r>
            <a:br>
              <a:rPr lang="en-US" sz="1400" i="1" dirty="0" smtClean="0"/>
            </a:br>
            <a:r>
              <a:rPr lang="en-US" sz="1400" b="1" i="1" dirty="0" smtClean="0"/>
              <a:t>Take money</a:t>
            </a:r>
            <a:r>
              <a:rPr lang="en-US" sz="1400" i="1" dirty="0" smtClean="0"/>
              <a:t>: blue </a:t>
            </a:r>
            <a:r>
              <a:rPr lang="en-US" sz="1400" i="1" dirty="0"/>
              <a:t>would receive 3$, red 7</a:t>
            </a:r>
            <a:r>
              <a:rPr lang="en-US" sz="1400" i="1" dirty="0" smtClean="0"/>
              <a:t>$</a:t>
            </a:r>
            <a:br>
              <a:rPr lang="en-US" sz="1400" i="1" dirty="0" smtClean="0"/>
            </a:br>
            <a:r>
              <a:rPr lang="en-US" sz="1400" b="1" i="1" dirty="0" smtClean="0"/>
              <a:t>delivery directions</a:t>
            </a:r>
            <a:r>
              <a:rPr lang="en-US" sz="1400" i="1" dirty="0" smtClean="0"/>
              <a:t>: 2 </a:t>
            </a:r>
            <a:r>
              <a:rPr lang="en-US" sz="1400" i="1" dirty="0" smtClean="0"/>
              <a:t>for blue, </a:t>
            </a:r>
            <a:r>
              <a:rPr lang="en-US" sz="1400" i="1" dirty="0" smtClean="0"/>
              <a:t>1 </a:t>
            </a:r>
            <a:r>
              <a:rPr lang="en-US" sz="1400" i="1" dirty="0" smtClean="0"/>
              <a:t>for red.</a:t>
            </a:r>
            <a:endParaRPr lang="nl-NL" sz="1400" dirty="0"/>
          </a:p>
        </p:txBody>
      </p:sp>
      <p:sp>
        <p:nvSpPr>
          <p:cNvPr id="7" name="Tekstvak 6"/>
          <p:cNvSpPr txBox="1"/>
          <p:nvPr/>
        </p:nvSpPr>
        <p:spPr>
          <a:xfrm>
            <a:off x="179513" y="1313864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4 special actions: the more </a:t>
            </a:r>
            <a:r>
              <a:rPr lang="nl-NL" dirty="0" err="1" smtClean="0"/>
              <a:t>you</a:t>
            </a:r>
            <a:r>
              <a:rPr lang="nl-NL" dirty="0" smtClean="0"/>
              <a:t> advance on </a:t>
            </a:r>
            <a:r>
              <a:rPr lang="nl-NL" dirty="0" err="1" smtClean="0"/>
              <a:t>your</a:t>
            </a:r>
            <a:r>
              <a:rPr lang="nl-NL" dirty="0" smtClean="0"/>
              <a:t> </a:t>
            </a:r>
            <a:r>
              <a:rPr lang="nl-NL" dirty="0" err="1" smtClean="0"/>
              <a:t>playerboard</a:t>
            </a:r>
            <a:r>
              <a:rPr lang="nl-NL" dirty="0" smtClean="0"/>
              <a:t>, the more </a:t>
            </a:r>
            <a:r>
              <a:rPr lang="nl-NL" dirty="0" err="1" smtClean="0"/>
              <a:t>powerful</a:t>
            </a:r>
            <a:r>
              <a:rPr lang="nl-NL" dirty="0" smtClean="0"/>
              <a:t> </a:t>
            </a:r>
            <a:r>
              <a:rPr lang="nl-NL" dirty="0" err="1" smtClean="0"/>
              <a:t>they</a:t>
            </a:r>
            <a:r>
              <a:rPr lang="nl-NL" dirty="0" smtClean="0"/>
              <a:t> </a:t>
            </a:r>
            <a:r>
              <a:rPr lang="nl-NL" dirty="0" err="1" smtClean="0"/>
              <a:t>become</a:t>
            </a:r>
            <a:r>
              <a:rPr lang="nl-NL" dirty="0" smtClean="0"/>
              <a:t>!</a:t>
            </a:r>
          </a:p>
          <a:p>
            <a:r>
              <a:rPr lang="nl-NL" dirty="0" err="1" smtClean="0"/>
              <a:t>You</a:t>
            </a:r>
            <a:r>
              <a:rPr lang="nl-NL" dirty="0" smtClean="0"/>
              <a:t> advance on </a:t>
            </a:r>
            <a:r>
              <a:rPr lang="nl-NL" dirty="0" err="1" smtClean="0"/>
              <a:t>your</a:t>
            </a:r>
            <a:r>
              <a:rPr lang="nl-NL" dirty="0" smtClean="0"/>
              <a:t> </a:t>
            </a:r>
            <a:r>
              <a:rPr lang="nl-NL" dirty="0" err="1" smtClean="0"/>
              <a:t>playerboard</a:t>
            </a:r>
            <a:r>
              <a:rPr lang="nl-NL" dirty="0" smtClean="0"/>
              <a:t> </a:t>
            </a:r>
            <a:r>
              <a:rPr lang="nl-NL" dirty="0" err="1" smtClean="0"/>
              <a:t>if</a:t>
            </a:r>
            <a:r>
              <a:rPr lang="nl-NL" dirty="0" smtClean="0"/>
              <a:t> </a:t>
            </a:r>
            <a:r>
              <a:rPr lang="nl-NL" dirty="0" err="1" smtClean="0"/>
              <a:t>you</a:t>
            </a:r>
            <a:r>
              <a:rPr lang="nl-NL" dirty="0" smtClean="0"/>
              <a:t> </a:t>
            </a:r>
            <a:r>
              <a:rPr lang="nl-NL" dirty="0" err="1" smtClean="0"/>
              <a:t>succefully</a:t>
            </a:r>
            <a:r>
              <a:rPr lang="nl-NL" dirty="0" smtClean="0"/>
              <a:t> </a:t>
            </a:r>
            <a:r>
              <a:rPr lang="nl-NL" dirty="0" err="1" smtClean="0"/>
              <a:t>provide</a:t>
            </a:r>
            <a:r>
              <a:rPr lang="nl-NL" dirty="0" smtClean="0"/>
              <a:t> </a:t>
            </a:r>
            <a:r>
              <a:rPr lang="nl-NL" dirty="0" err="1" smtClean="0"/>
              <a:t>districts</a:t>
            </a:r>
            <a:r>
              <a:rPr lang="nl-NL" dirty="0" smtClean="0"/>
              <a:t> </a:t>
            </a:r>
            <a:r>
              <a:rPr lang="nl-NL" dirty="0" err="1" smtClean="0"/>
              <a:t>with</a:t>
            </a:r>
            <a:r>
              <a:rPr lang="nl-NL" dirty="0" smtClean="0"/>
              <a:t> </a:t>
            </a:r>
            <a:r>
              <a:rPr lang="nl-NL" dirty="0" smtClean="0"/>
              <a:t>pizza’s or </a:t>
            </a:r>
            <a:r>
              <a:rPr lang="nl-NL" dirty="0" err="1" smtClean="0"/>
              <a:t>invest</a:t>
            </a:r>
            <a:r>
              <a:rPr lang="nl-NL" dirty="0" smtClean="0"/>
              <a:t>.</a:t>
            </a:r>
            <a:endParaRPr lang="nl-NL" dirty="0"/>
          </a:p>
        </p:txBody>
      </p:sp>
      <p:pic>
        <p:nvPicPr>
          <p:cNvPr id="3074" name="Picture 2" descr="C:\Users\ELROHIR\Desktop\Eigen spellen\Afgeschreven\Papapedroversies\Papa Paolo\spelregels en voorstelling\212blauw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19100"/>
            <a:ext cx="3600000" cy="2576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LROHIR\Desktop\Eigen spellen\Afgeschreven\Papapedroversies\Papa Paolo\spelregels en voorstelling\212voorbeeldroo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288" y="3819101"/>
            <a:ext cx="3600000" cy="2576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767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Phase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2: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receive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bribes</a:t>
            </a:r>
            <a:endParaRPr lang="nl-B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Rechthoek 2"/>
          <p:cNvSpPr/>
          <p:nvPr/>
        </p:nvSpPr>
        <p:spPr>
          <a:xfrm>
            <a:off x="395536" y="4221088"/>
            <a:ext cx="4572000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i="1" dirty="0"/>
              <a:t>Ex: the situation at the end of the first phase. The money is distributed as shown by the cubes on it. In total yellow receives 5$, red 5$, blue 4$ and grey 2$</a:t>
            </a:r>
            <a:endParaRPr lang="nl-NL" dirty="0"/>
          </a:p>
        </p:txBody>
      </p:sp>
      <p:sp>
        <p:nvSpPr>
          <p:cNvPr id="9" name="Rechthoek 8"/>
          <p:cNvSpPr/>
          <p:nvPr/>
        </p:nvSpPr>
        <p:spPr>
          <a:xfrm>
            <a:off x="251520" y="1556792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After each player placed 4 </a:t>
            </a:r>
            <a:r>
              <a:rPr lang="en-US" dirty="0" smtClean="0"/>
              <a:t>workers on </a:t>
            </a:r>
            <a:r>
              <a:rPr lang="en-US" dirty="0"/>
              <a:t>the </a:t>
            </a:r>
            <a:r>
              <a:rPr lang="en-US" dirty="0" err="1"/>
              <a:t>gameboard</a:t>
            </a:r>
            <a:r>
              <a:rPr lang="en-US" dirty="0"/>
              <a:t>, the money on the </a:t>
            </a:r>
            <a:r>
              <a:rPr lang="en-US" dirty="0" err="1"/>
              <a:t>gameboard</a:t>
            </a:r>
            <a:r>
              <a:rPr lang="en-US" dirty="0"/>
              <a:t> is distributed</a:t>
            </a:r>
            <a:r>
              <a:rPr lang="en-US" dirty="0" smtClean="0"/>
              <a:t>. Check </a:t>
            </a:r>
            <a:r>
              <a:rPr lang="en-US" dirty="0"/>
              <a:t>each row and column and give the money in that row/column to the player who has most </a:t>
            </a:r>
            <a:r>
              <a:rPr lang="en-US" dirty="0" smtClean="0"/>
              <a:t>workers in </a:t>
            </a:r>
            <a:r>
              <a:rPr lang="en-US" dirty="0"/>
              <a:t>it. In case of a tie, the player whose </a:t>
            </a:r>
            <a:r>
              <a:rPr lang="en-US" dirty="0" smtClean="0"/>
              <a:t>worker is </a:t>
            </a:r>
            <a:r>
              <a:rPr lang="en-US" dirty="0"/>
              <a:t>closest to the money receives it.</a:t>
            </a:r>
            <a:endParaRPr lang="nl-NL" dirty="0"/>
          </a:p>
        </p:txBody>
      </p:sp>
      <p:pic>
        <p:nvPicPr>
          <p:cNvPr id="4098" name="Picture 2" descr="C:\Users\ELROHIR\Desktop\Eigen spellen\Afgeschreven\Papapedroversies\Papa Paolo\spelregels en voorstelling\22commissieontvangen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74857"/>
            <a:ext cx="3600000" cy="3692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8132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Phase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3: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Invest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 and </a:t>
            </a:r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deliver</a:t>
            </a:r>
            <a:endParaRPr lang="nl-B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251520" y="1607473"/>
            <a:ext cx="32403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dirty="0" smtClean="0"/>
              <a:t>Bid </a:t>
            </a:r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 smtClean="0"/>
              <a:t>deliver</a:t>
            </a:r>
            <a:r>
              <a:rPr lang="nl-NL" dirty="0" smtClean="0"/>
              <a:t> and </a:t>
            </a:r>
            <a:r>
              <a:rPr lang="nl-NL" dirty="0" err="1" smtClean="0"/>
              <a:t>invest</a:t>
            </a:r>
            <a:r>
              <a:rPr lang="nl-NL" dirty="0" smtClean="0"/>
              <a:t>.</a:t>
            </a:r>
            <a:endParaRPr lang="nl-NL" dirty="0"/>
          </a:p>
          <a:p>
            <a:endParaRPr lang="nl-NL" dirty="0" smtClean="0"/>
          </a:p>
          <a:p>
            <a:endParaRPr lang="nl-NL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 err="1" smtClean="0"/>
              <a:t>Worker</a:t>
            </a:r>
            <a:r>
              <a:rPr lang="nl-NL" dirty="0" smtClean="0"/>
              <a:t> </a:t>
            </a:r>
            <a:r>
              <a:rPr lang="nl-NL" dirty="0" err="1" smtClean="0"/>
              <a:t>highest</a:t>
            </a:r>
            <a:r>
              <a:rPr lang="nl-NL" dirty="0" smtClean="0"/>
              <a:t> on </a:t>
            </a:r>
            <a:r>
              <a:rPr lang="nl-NL" dirty="0" err="1" smtClean="0"/>
              <a:t>the</a:t>
            </a:r>
            <a:r>
              <a:rPr lang="nl-NL" dirty="0" smtClean="0"/>
              <a:t> bord </a:t>
            </a:r>
            <a:r>
              <a:rPr lang="nl-NL" dirty="0" err="1" smtClean="0"/>
              <a:t>invest</a:t>
            </a:r>
            <a:r>
              <a:rPr lang="nl-NL" dirty="0" err="1" smtClean="0"/>
              <a:t>s</a:t>
            </a:r>
            <a:r>
              <a:rPr lang="nl-NL" dirty="0" smtClean="0"/>
              <a:t> first.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 err="1" smtClean="0"/>
              <a:t>Worker</a:t>
            </a:r>
            <a:r>
              <a:rPr lang="nl-NL" dirty="0" smtClean="0"/>
              <a:t> </a:t>
            </a:r>
            <a:r>
              <a:rPr lang="nl-NL" dirty="0" err="1" smtClean="0"/>
              <a:t>with</a:t>
            </a:r>
            <a:r>
              <a:rPr lang="nl-NL" dirty="0" smtClean="0"/>
              <a:t> </a:t>
            </a:r>
            <a:r>
              <a:rPr lang="nl-NL" dirty="0" err="1" smtClean="0"/>
              <a:t>lowest</a:t>
            </a:r>
            <a:r>
              <a:rPr lang="nl-NL" dirty="0" smtClean="0"/>
              <a:t> bid, starts next </a:t>
            </a:r>
            <a:r>
              <a:rPr lang="nl-NL" dirty="0" err="1" smtClean="0"/>
              <a:t>round</a:t>
            </a:r>
            <a:r>
              <a:rPr lang="nl-NL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dirty="0" err="1" smtClean="0"/>
              <a:t>Each</a:t>
            </a:r>
            <a:r>
              <a:rPr lang="nl-NL" dirty="0" smtClean="0"/>
              <a:t> </a:t>
            </a:r>
            <a:r>
              <a:rPr lang="nl-NL" dirty="0" err="1" smtClean="0"/>
              <a:t>player</a:t>
            </a:r>
            <a:r>
              <a:rPr lang="nl-NL" dirty="0" smtClean="0"/>
              <a:t> </a:t>
            </a:r>
            <a:r>
              <a:rPr lang="nl-NL" dirty="0" err="1" smtClean="0"/>
              <a:t>receives</a:t>
            </a:r>
            <a:r>
              <a:rPr lang="nl-NL" dirty="0" smtClean="0"/>
              <a:t> delivery </a:t>
            </a:r>
            <a:r>
              <a:rPr lang="nl-NL" dirty="0" err="1" smtClean="0"/>
              <a:t>tile</a:t>
            </a:r>
            <a:r>
              <a:rPr lang="nl-NL" dirty="0" smtClean="0"/>
              <a:t> in </a:t>
            </a:r>
            <a:r>
              <a:rPr lang="nl-NL" dirty="0" err="1" smtClean="0"/>
              <a:t>same</a:t>
            </a:r>
            <a:r>
              <a:rPr lang="nl-NL" dirty="0" smtClean="0"/>
              <a:t> column as </a:t>
            </a:r>
            <a:r>
              <a:rPr lang="nl-NL" dirty="0" err="1" smtClean="0"/>
              <a:t>worker</a:t>
            </a:r>
            <a:r>
              <a:rPr lang="nl-NL" dirty="0" smtClean="0"/>
              <a:t>.</a:t>
            </a:r>
            <a:endParaRPr lang="nl-NL" dirty="0"/>
          </a:p>
        </p:txBody>
      </p:sp>
      <p:pic>
        <p:nvPicPr>
          <p:cNvPr id="5123" name="Picture 3" descr="C:\Users\ELROHIR\Desktop\Eigen spellen\Afgeschreven\Papapedroversies\Papa Paolo\spelregels en voorstelling\3bieden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988840"/>
            <a:ext cx="5400000" cy="4434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438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534400" cy="432048"/>
          </a:xfrm>
        </p:spPr>
        <p:txBody>
          <a:bodyPr>
            <a:normAutofit fontScale="90000"/>
          </a:bodyPr>
          <a:lstStyle/>
          <a:p>
            <a:r>
              <a:rPr lang="nl-BE" sz="3600" dirty="0" err="1" smtClean="0">
                <a:solidFill>
                  <a:schemeClr val="accent5">
                    <a:lumMod val="50000"/>
                  </a:schemeClr>
                </a:solidFill>
              </a:rPr>
              <a:t>Final</a:t>
            </a:r>
            <a:r>
              <a:rPr lang="nl-BE" sz="3600" dirty="0" smtClean="0">
                <a:solidFill>
                  <a:schemeClr val="accent5">
                    <a:lumMod val="50000"/>
                  </a:schemeClr>
                </a:solidFill>
              </a:rPr>
              <a:t> Scoring</a:t>
            </a:r>
            <a:endParaRPr lang="nl-BE" sz="16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4" name="Rechthoek 3"/>
          <p:cNvSpPr/>
          <p:nvPr/>
        </p:nvSpPr>
        <p:spPr>
          <a:xfrm>
            <a:off x="251520" y="1468690"/>
            <a:ext cx="87849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After </a:t>
            </a:r>
            <a:r>
              <a:rPr lang="en-US" dirty="0" smtClean="0"/>
              <a:t>5 rounds</a:t>
            </a:r>
            <a:r>
              <a:rPr lang="en-US" dirty="0" smtClean="0"/>
              <a:t>, each player evaluates his </a:t>
            </a:r>
            <a:r>
              <a:rPr lang="en-US" dirty="0" smtClean="0"/>
              <a:t>work.</a:t>
            </a:r>
            <a:endParaRPr lang="en-US" dirty="0"/>
          </a:p>
          <a:p>
            <a:r>
              <a:rPr lang="en-US" dirty="0" smtClean="0"/>
              <a:t>Each undelivered pizza is put in the dustbin and counts </a:t>
            </a:r>
            <a:r>
              <a:rPr lang="en-US" dirty="0"/>
              <a:t>-1 to your total.</a:t>
            </a:r>
          </a:p>
          <a:p>
            <a:r>
              <a:rPr lang="en-US" dirty="0"/>
              <a:t>Each </a:t>
            </a:r>
            <a:r>
              <a:rPr lang="en-US" dirty="0" smtClean="0"/>
              <a:t>delivered pizza is </a:t>
            </a:r>
            <a:r>
              <a:rPr lang="en-US" dirty="0"/>
              <a:t>worth 1 point.</a:t>
            </a:r>
          </a:p>
          <a:p>
            <a:r>
              <a:rPr lang="en-US" dirty="0"/>
              <a:t>Add your bonus for </a:t>
            </a:r>
            <a:r>
              <a:rPr lang="en-US" dirty="0" smtClean="0"/>
              <a:t>expertise (progression </a:t>
            </a:r>
            <a:r>
              <a:rPr lang="en-US" dirty="0"/>
              <a:t>cube on your </a:t>
            </a:r>
            <a:r>
              <a:rPr lang="en-US" dirty="0" err="1"/>
              <a:t>playerboard</a:t>
            </a:r>
            <a:r>
              <a:rPr lang="en-US" dirty="0"/>
              <a:t>)</a:t>
            </a:r>
          </a:p>
          <a:p>
            <a:r>
              <a:rPr lang="en-US" dirty="0"/>
              <a:t>Add your bonus for diversity (left most progression cube on your </a:t>
            </a:r>
            <a:r>
              <a:rPr lang="en-US" dirty="0" err="1"/>
              <a:t>playerboard</a:t>
            </a:r>
            <a:r>
              <a:rPr lang="en-US" dirty="0" smtClean="0"/>
              <a:t>)</a:t>
            </a:r>
            <a:endParaRPr lang="nl-NL" dirty="0"/>
          </a:p>
        </p:txBody>
      </p:sp>
      <p:sp>
        <p:nvSpPr>
          <p:cNvPr id="5" name="Rechthoek 4"/>
          <p:cNvSpPr/>
          <p:nvPr/>
        </p:nvSpPr>
        <p:spPr>
          <a:xfrm>
            <a:off x="5966650" y="3645024"/>
            <a:ext cx="2956268" cy="21236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1200" i="1" dirty="0" smtClean="0"/>
              <a:t>Blue </a:t>
            </a:r>
            <a:r>
              <a:rPr lang="en-US" sz="1200" i="1" dirty="0"/>
              <a:t>removes 3 energy cubes from power plants (red crosses)</a:t>
            </a:r>
            <a:endParaRPr lang="en-US" sz="1200" dirty="0"/>
          </a:p>
          <a:p>
            <a:r>
              <a:rPr lang="en-US" sz="1200" i="1" dirty="0"/>
              <a:t>-1 for the lost energy cube (red arrow), place that energy cube next to you player board as a reminder. </a:t>
            </a:r>
            <a:endParaRPr lang="en-US" sz="1200" dirty="0"/>
          </a:p>
          <a:p>
            <a:r>
              <a:rPr lang="en-US" sz="1200" i="1" dirty="0"/>
              <a:t>+29 for the other energy cubes</a:t>
            </a:r>
            <a:endParaRPr lang="en-US" sz="1200" dirty="0"/>
          </a:p>
          <a:p>
            <a:r>
              <a:rPr lang="en-US" sz="1200" i="1" dirty="0"/>
              <a:t>+3 bonus for green buildings (black arrow)</a:t>
            </a:r>
            <a:endParaRPr lang="en-US" sz="1200" dirty="0"/>
          </a:p>
          <a:p>
            <a:r>
              <a:rPr lang="en-US" sz="1200" i="1" dirty="0"/>
              <a:t>+6 diversity bonus (purple arrow</a:t>
            </a:r>
            <a:r>
              <a:rPr lang="en-US" sz="1200" i="1" dirty="0" smtClean="0"/>
              <a:t>)</a:t>
            </a:r>
            <a:endParaRPr lang="nl-NL" sz="1200" dirty="0"/>
          </a:p>
          <a:p>
            <a:r>
              <a:rPr lang="en-US" sz="1200" i="1" dirty="0"/>
              <a:t>That makes a total of (-1+29+3+6=) 37 points.</a:t>
            </a:r>
            <a:endParaRPr lang="nl-NL" sz="1200" dirty="0"/>
          </a:p>
        </p:txBody>
      </p:sp>
      <p:pic>
        <p:nvPicPr>
          <p:cNvPr id="6146" name="Picture 2" descr="C:\Users\ELROHIR\Desktop\Eigen spellen\Afgeschreven\Papapedroversies\Papa Paolo\spelregels en voorstelling\11speleindesco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605638"/>
            <a:ext cx="4824536" cy="2424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914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03771" y="332656"/>
            <a:ext cx="8534400" cy="758952"/>
          </a:xfrm>
        </p:spPr>
        <p:txBody>
          <a:bodyPr>
            <a:normAutofit/>
          </a:bodyPr>
          <a:lstStyle/>
          <a:p>
            <a:r>
              <a:rPr lang="nl-BE" dirty="0" err="1" smtClean="0">
                <a:solidFill>
                  <a:schemeClr val="accent5">
                    <a:lumMod val="50000"/>
                  </a:schemeClr>
                </a:solidFill>
              </a:rPr>
              <a:t>Interested</a:t>
            </a:r>
            <a:r>
              <a:rPr lang="nl-BE" dirty="0" smtClean="0">
                <a:solidFill>
                  <a:schemeClr val="accent5">
                    <a:lumMod val="50000"/>
                  </a:schemeClr>
                </a:solidFill>
              </a:rPr>
              <a:t>?</a:t>
            </a:r>
            <a:endParaRPr lang="nl-BE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4" name="Tekstvak 13"/>
          <p:cNvSpPr txBox="1"/>
          <p:nvPr/>
        </p:nvSpPr>
        <p:spPr>
          <a:xfrm>
            <a:off x="271240" y="2336106"/>
            <a:ext cx="86932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nl-BE" dirty="0" smtClean="0">
              <a:hlinkClick r:id="rId2"/>
            </a:endParaRPr>
          </a:p>
          <a:p>
            <a:pPr algn="ctr"/>
            <a:r>
              <a:rPr lang="nl-BE" dirty="0" smtClean="0">
                <a:hlinkClick r:id="rId2"/>
              </a:rPr>
              <a:t>fabrice.vandenbogaerde@telenet.be</a:t>
            </a:r>
            <a:r>
              <a:rPr lang="nl-BE" dirty="0" smtClean="0"/>
              <a:t> or </a:t>
            </a:r>
            <a:r>
              <a:rPr lang="nl-BE" dirty="0" smtClean="0">
                <a:hlinkClick r:id="rId3"/>
              </a:rPr>
              <a:t>spellenclub13@telenet.be</a:t>
            </a:r>
            <a:r>
              <a:rPr lang="nl-BE" dirty="0" smtClean="0"/>
              <a:t> </a:t>
            </a:r>
          </a:p>
          <a:p>
            <a:pPr algn="ctr"/>
            <a:endParaRPr lang="nl-BE" dirty="0"/>
          </a:p>
        </p:txBody>
      </p:sp>
      <p:sp>
        <p:nvSpPr>
          <p:cNvPr id="19" name="Tekstvak 18"/>
          <p:cNvSpPr txBox="1"/>
          <p:nvPr/>
        </p:nvSpPr>
        <p:spPr>
          <a:xfrm>
            <a:off x="271240" y="1412776"/>
            <a:ext cx="8693248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BE" sz="3200" b="1" dirty="0" err="1" smtClean="0">
                <a:solidFill>
                  <a:schemeClr val="tx2">
                    <a:lumMod val="50000"/>
                  </a:schemeClr>
                </a:solidFill>
              </a:rPr>
              <a:t>Questions</a:t>
            </a:r>
            <a:r>
              <a:rPr lang="nl-BE" sz="3200" b="1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nl-BE" sz="3200" b="1" dirty="0" err="1" smtClean="0">
                <a:solidFill>
                  <a:schemeClr val="tx2">
                    <a:lumMod val="50000"/>
                  </a:schemeClr>
                </a:solidFill>
              </a:rPr>
              <a:t>suggestions</a:t>
            </a:r>
            <a:r>
              <a:rPr lang="nl-BE" sz="3200" b="1" dirty="0" smtClean="0">
                <a:solidFill>
                  <a:schemeClr val="tx2">
                    <a:lumMod val="50000"/>
                  </a:schemeClr>
                </a:solidFill>
              </a:rPr>
              <a:t>, feedback!</a:t>
            </a:r>
          </a:p>
          <a:p>
            <a:pPr marL="285750" indent="-285750">
              <a:buFont typeface="Arial" charset="0"/>
              <a:buChar char="•"/>
            </a:pPr>
            <a:endParaRPr lang="nl-BE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85750" indent="-285750">
              <a:buFont typeface="Arial" charset="0"/>
              <a:buChar char="•"/>
            </a:pPr>
            <a:endParaRPr lang="nl-BE" dirty="0" smtClean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230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el">
  <a:themeElements>
    <a:clrScheme name="Civie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e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e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507</TotalTime>
  <Words>526</Words>
  <Application>Microsoft Office PowerPoint</Application>
  <PresentationFormat>Diavoorstelling (4:3)</PresentationFormat>
  <Paragraphs>61</Paragraphs>
  <Slides>10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1" baseType="lpstr">
      <vt:lpstr>Civiel</vt:lpstr>
      <vt:lpstr>Papa Paolo</vt:lpstr>
      <vt:lpstr>Goal?</vt:lpstr>
      <vt:lpstr>Setup?</vt:lpstr>
      <vt:lpstr>Playing a round? (4 phases)</vt:lpstr>
      <vt:lpstr>Phase 1: place workers on the gameboard and execute actions.</vt:lpstr>
      <vt:lpstr>Special actions?</vt:lpstr>
      <vt:lpstr>Phase 2: receive bribes</vt:lpstr>
      <vt:lpstr>Phase 3: Invest and deliver</vt:lpstr>
      <vt:lpstr>Final Scoring</vt:lpstr>
      <vt:lpstr>Interested?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HET PARADIJS</dc:title>
  <dc:creator>VANDENBOGAERDE Fabrice (MSE /MdP)</dc:creator>
  <cp:lastModifiedBy>ELROHIR</cp:lastModifiedBy>
  <cp:revision>56</cp:revision>
  <dcterms:created xsi:type="dcterms:W3CDTF">2012-11-29T10:16:25Z</dcterms:created>
  <dcterms:modified xsi:type="dcterms:W3CDTF">2016-05-23T19:13:20Z</dcterms:modified>
</cp:coreProperties>
</file>